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6" y="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82A4D-F8CD-4B2C-AE57-484C5D267809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6D5DA-DB50-4AE7-B04A-09A26258E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7424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Print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CD72-5243-47C8-B8A4-C23A8C96ADC5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599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Print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CD72-5243-47C8-B8A4-C23A8C96ADC5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985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Print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CD72-5243-47C8-B8A4-C23A8C96ADC5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6467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Print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CD72-5243-47C8-B8A4-C23A8C96ADC5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0810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Print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CD72-5243-47C8-B8A4-C23A8C96ADC5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524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Print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CD72-5243-47C8-B8A4-C23A8C96ADC5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598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Print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CD72-5243-47C8-B8A4-C23A8C96ADC5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7482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2866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645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256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5198505"/>
            <a:ext cx="1910967" cy="13260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716" y="182652"/>
            <a:ext cx="2065644" cy="143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986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146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3668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388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009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12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2384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032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313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C9806-4E1D-47DB-8364-629F60B89085}" type="datetimeFigureOut">
              <a:rPr lang="en-GB" smtClean="0"/>
              <a:t>21/07/2021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76DC8-82F1-4028-925F-C786CBAD12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001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Chris.Carlsen@lancashirecare.nhs.uk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488" y="475488"/>
            <a:ext cx="9534144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For a Greener </a:t>
            </a:r>
            <a:r>
              <a:rPr lang="en-US" sz="4000" b="1" dirty="0" smtClean="0">
                <a:solidFill>
                  <a:srgbClr val="0770BA"/>
                </a:solidFill>
                <a:latin typeface="Arial" charset="0"/>
                <a:ea typeface="Arial" charset="0"/>
                <a:cs typeface="Arial" charset="0"/>
              </a:rPr>
              <a:t>NHS</a:t>
            </a:r>
            <a:endParaRPr lang="en-US" sz="4000" b="1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4000"/>
              </a:lnSpc>
            </a:pPr>
            <a:r>
              <a:rPr lang="en-US" sz="4000" b="1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elivering </a:t>
            </a:r>
            <a:r>
              <a:rPr lang="en-US" sz="4000" b="1" dirty="0" smtClean="0">
                <a:solidFill>
                  <a:srgbClr val="0770BA"/>
                </a:solidFill>
                <a:latin typeface="Arial" charset="0"/>
                <a:ea typeface="Arial" charset="0"/>
                <a:cs typeface="Arial" charset="0"/>
              </a:rPr>
              <a:t>Net</a:t>
            </a: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Zero </a:t>
            </a:r>
            <a:endParaRPr lang="en-US" sz="4000" b="1" dirty="0" smtClean="0">
              <a:solidFill>
                <a:srgbClr val="0770BA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085" flipH="1">
            <a:off x="5983774" y="215422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3118" flipH="1">
            <a:off x="10815824" y="3725758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1099" y="116327"/>
            <a:ext cx="1813647" cy="179913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23974" y="2067791"/>
            <a:ext cx="9185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2400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Presented by Chris Carlsen Environmental Manager </a:t>
            </a:r>
            <a:endParaRPr lang="en-US" sz="24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Content Placeholder 8"/>
          <p:cNvSpPr txBox="1">
            <a:spLocks/>
          </p:cNvSpPr>
          <p:nvPr/>
        </p:nvSpPr>
        <p:spPr>
          <a:xfrm>
            <a:off x="475488" y="2629741"/>
            <a:ext cx="9219258" cy="36538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a Greener NHS – Net Zero!!!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Sustainable Development 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Trusts Green Plan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Climate Change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Question </a:t>
            </a: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51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488" y="475488"/>
            <a:ext cx="9534144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For a Greener </a:t>
            </a:r>
            <a:r>
              <a:rPr lang="en-US" sz="4000" b="1" dirty="0" smtClean="0">
                <a:solidFill>
                  <a:srgbClr val="0770BA"/>
                </a:solidFill>
                <a:latin typeface="Arial" charset="0"/>
                <a:ea typeface="Arial" charset="0"/>
                <a:cs typeface="Arial" charset="0"/>
              </a:rPr>
              <a:t>NHS</a:t>
            </a:r>
            <a:endParaRPr lang="en-US" sz="4000" b="1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4000"/>
              </a:lnSpc>
            </a:pPr>
            <a:r>
              <a:rPr lang="en-US" sz="4000" b="1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elivering </a:t>
            </a:r>
            <a:r>
              <a:rPr lang="en-US" sz="4000" b="1" dirty="0" smtClean="0">
                <a:solidFill>
                  <a:srgbClr val="0770BA"/>
                </a:solidFill>
                <a:latin typeface="Arial" charset="0"/>
                <a:ea typeface="Arial" charset="0"/>
                <a:cs typeface="Arial" charset="0"/>
              </a:rPr>
              <a:t>Net</a:t>
            </a: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Zero </a:t>
            </a:r>
            <a:endParaRPr lang="en-US" sz="4000" b="1" dirty="0" smtClean="0">
              <a:solidFill>
                <a:srgbClr val="0770BA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085" flipH="1">
            <a:off x="5983774" y="215422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3118" flipH="1">
            <a:off x="10815824" y="3725758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1099" y="116327"/>
            <a:ext cx="1813647" cy="1799138"/>
          </a:xfrm>
          <a:prstGeom prst="rect">
            <a:avLst/>
          </a:prstGeom>
        </p:spPr>
      </p:pic>
      <p:sp>
        <p:nvSpPr>
          <p:cNvPr id="12" name="Content Placeholder 8"/>
          <p:cNvSpPr txBox="1">
            <a:spLocks/>
          </p:cNvSpPr>
          <p:nvPr/>
        </p:nvSpPr>
        <p:spPr>
          <a:xfrm>
            <a:off x="475488" y="2629741"/>
            <a:ext cx="9534144" cy="3653865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6"/>
              </a:buClr>
            </a:pPr>
            <a:r>
              <a:rPr lang="en-GB" sz="3600" dirty="0" smtClean="0"/>
              <a:t>Build </a:t>
            </a:r>
            <a:r>
              <a:rPr lang="en-GB" sz="3600" dirty="0"/>
              <a:t>on the great carbon reduction work being implemented by NHS Trusts across the </a:t>
            </a:r>
            <a:r>
              <a:rPr lang="en-GB" sz="3600" dirty="0" smtClean="0"/>
              <a:t>country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/>
              <a:t>Encourage </a:t>
            </a:r>
            <a:r>
              <a:rPr lang="en-GB" sz="3600" dirty="0"/>
              <a:t>sharing ideas on how to reduce the impact on public health and the environment 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/>
              <a:t>Save </a:t>
            </a:r>
            <a:r>
              <a:rPr lang="en-GB" sz="3600" dirty="0"/>
              <a:t>lives, save money, save the environment 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/>
              <a:t>Make </a:t>
            </a:r>
            <a:r>
              <a:rPr lang="en-GB" sz="3600" dirty="0"/>
              <a:t>the NHS </a:t>
            </a:r>
            <a:r>
              <a:rPr lang="en-GB" sz="3600" dirty="0" smtClean="0"/>
              <a:t>Net </a:t>
            </a:r>
            <a:r>
              <a:rPr lang="en-GB" sz="3600" dirty="0"/>
              <a:t>Z</a:t>
            </a:r>
            <a:r>
              <a:rPr lang="en-GB" sz="3600" dirty="0" smtClean="0"/>
              <a:t>ero </a:t>
            </a:r>
            <a:r>
              <a:rPr lang="en-GB" sz="3600" dirty="0"/>
              <a:t>carbon emitter </a:t>
            </a:r>
            <a:r>
              <a:rPr lang="en-GB" sz="3600" dirty="0" smtClean="0"/>
              <a:t>by 2040!!</a:t>
            </a:r>
            <a:endParaRPr lang="en-GB" sz="3600" dirty="0"/>
          </a:p>
          <a:p>
            <a:pPr marL="0" indent="0">
              <a:buNone/>
            </a:pPr>
            <a:endParaRPr lang="en-GB" sz="2400" dirty="0"/>
          </a:p>
          <a:p>
            <a:pPr lvl="1">
              <a:buClr>
                <a:schemeClr val="accent6"/>
              </a:buClr>
            </a:pP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37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488" y="475488"/>
            <a:ext cx="95341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rgbClr val="0770BA"/>
                </a:solidFill>
                <a:latin typeface="Arial" charset="0"/>
                <a:ea typeface="Arial" charset="0"/>
                <a:cs typeface="Arial" charset="0"/>
              </a:rPr>
              <a:t>Sustainable </a:t>
            </a:r>
          </a:p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rgbClr val="0770BA"/>
                </a:solidFill>
                <a:latin typeface="Arial" charset="0"/>
                <a:ea typeface="Arial" charset="0"/>
                <a:cs typeface="Arial" charset="0"/>
              </a:rPr>
              <a:t>	Development </a:t>
            </a:r>
            <a:endParaRPr lang="en-US" sz="4000" b="1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4000" b="1" dirty="0" smtClean="0">
              <a:solidFill>
                <a:srgbClr val="0770BA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085" flipH="1">
            <a:off x="5983774" y="215422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3118" flipH="1">
            <a:off x="10815824" y="3725758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1099" y="116327"/>
            <a:ext cx="1813647" cy="1799138"/>
          </a:xfrm>
          <a:prstGeom prst="rect">
            <a:avLst/>
          </a:prstGeom>
        </p:spPr>
      </p:pic>
      <p:sp>
        <p:nvSpPr>
          <p:cNvPr id="12" name="Content Placeholder 8"/>
          <p:cNvSpPr txBox="1">
            <a:spLocks/>
          </p:cNvSpPr>
          <p:nvPr/>
        </p:nvSpPr>
        <p:spPr>
          <a:xfrm>
            <a:off x="632931" y="2161784"/>
            <a:ext cx="9219258" cy="36538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en-GB" altLang="en-US" sz="3600" i="1" dirty="0" smtClean="0"/>
              <a:t>“Development </a:t>
            </a:r>
            <a:r>
              <a:rPr lang="en-GB" altLang="en-US" sz="3600" i="1" dirty="0"/>
              <a:t>that meets the needs of the present without compromising the ability of future generations to meet their own needs</a:t>
            </a:r>
            <a:r>
              <a:rPr lang="en-GB" altLang="en-US" sz="3600" dirty="0" smtClean="0"/>
              <a:t>.”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GB" altLang="en-US" sz="3600" dirty="0" err="1" smtClean="0"/>
              <a:t>Brundtland</a:t>
            </a:r>
            <a:r>
              <a:rPr lang="en-GB" altLang="en-US" sz="3600" dirty="0" smtClean="0"/>
              <a:t> </a:t>
            </a:r>
            <a:r>
              <a:rPr lang="en-GB" altLang="en-US" sz="3600" dirty="0"/>
              <a:t>report, </a:t>
            </a:r>
            <a:r>
              <a:rPr lang="en-GB" altLang="en-US" sz="3600" dirty="0" smtClean="0"/>
              <a:t>1987</a:t>
            </a:r>
          </a:p>
          <a:p>
            <a:pPr marL="0" indent="0">
              <a:spcBef>
                <a:spcPct val="50000"/>
              </a:spcBef>
              <a:buNone/>
            </a:pPr>
            <a:endParaRPr lang="en-GB" altLang="en-US" sz="3600" dirty="0" smtClean="0"/>
          </a:p>
          <a:p>
            <a:pPr marL="0" indent="0">
              <a:buNone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14" descr="Z:\_Projects\Plan it NW Delivery\PowerPoint\Media\earth cop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099" y="3319744"/>
            <a:ext cx="3096344" cy="296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75488" y="4987799"/>
            <a:ext cx="7139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400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If we keep using resources at the current rate how many planets will we need? </a:t>
            </a:r>
            <a:endParaRPr lang="en-US" sz="24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34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488" y="475488"/>
            <a:ext cx="9534144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The Trust’s Green Plan   </a:t>
            </a:r>
            <a:endParaRPr lang="en-US" sz="4000" b="1" dirty="0" smtClean="0">
              <a:solidFill>
                <a:srgbClr val="0770BA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085" flipH="1">
            <a:off x="6523121" y="265335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3118" flipH="1">
            <a:off x="10815824" y="3725758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1099" y="116327"/>
            <a:ext cx="1813647" cy="1799138"/>
          </a:xfrm>
          <a:prstGeom prst="rect">
            <a:avLst/>
          </a:prstGeom>
        </p:spPr>
      </p:pic>
      <p:sp>
        <p:nvSpPr>
          <p:cNvPr id="12" name="Content Placeholder 8"/>
          <p:cNvSpPr txBox="1">
            <a:spLocks/>
          </p:cNvSpPr>
          <p:nvPr/>
        </p:nvSpPr>
        <p:spPr>
          <a:xfrm>
            <a:off x="475488" y="2502081"/>
            <a:ext cx="9219258" cy="36538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6"/>
              </a:buClr>
            </a:pPr>
            <a:r>
              <a:rPr lang="en-GB" sz="3600" dirty="0" smtClean="0"/>
              <a:t>The </a:t>
            </a:r>
            <a:r>
              <a:rPr lang="en-GB" sz="3600" dirty="0"/>
              <a:t>GP </a:t>
            </a:r>
            <a:r>
              <a:rPr lang="en-GB" sz="3600" dirty="0" smtClean="0"/>
              <a:t>10 Areas of Focus </a:t>
            </a:r>
          </a:p>
          <a:p>
            <a:pPr lvl="1">
              <a:buClr>
                <a:schemeClr val="accent6"/>
              </a:buClr>
            </a:pPr>
            <a:r>
              <a:rPr lang="en-GB" sz="3600" dirty="0"/>
              <a:t>R</a:t>
            </a:r>
            <a:r>
              <a:rPr lang="en-GB" sz="3600" dirty="0" smtClean="0"/>
              <a:t>educe </a:t>
            </a:r>
            <a:r>
              <a:rPr lang="en-GB" sz="3600" dirty="0"/>
              <a:t>carbon </a:t>
            </a:r>
            <a:r>
              <a:rPr lang="en-GB" sz="3600" dirty="0" smtClean="0"/>
              <a:t>emissions 38% </a:t>
            </a:r>
          </a:p>
          <a:p>
            <a:pPr lvl="1">
              <a:buClr>
                <a:schemeClr val="accent6"/>
              </a:buClr>
            </a:pPr>
            <a:r>
              <a:rPr lang="en-GB" sz="3600" dirty="0"/>
              <a:t>I</a:t>
            </a:r>
            <a:r>
              <a:rPr lang="en-GB" sz="3600" dirty="0" smtClean="0"/>
              <a:t>mproving </a:t>
            </a:r>
            <a:r>
              <a:rPr lang="en-GB" sz="3600" dirty="0"/>
              <a:t>sustainable outcomes </a:t>
            </a:r>
            <a:r>
              <a:rPr lang="en-GB" sz="3600" dirty="0" smtClean="0"/>
              <a:t> </a:t>
            </a:r>
          </a:p>
          <a:p>
            <a:pPr lvl="1">
              <a:buClr>
                <a:schemeClr val="accent6"/>
              </a:buClr>
            </a:pPr>
            <a:r>
              <a:rPr lang="en-GB" sz="3600" dirty="0"/>
              <a:t>A</a:t>
            </a:r>
            <a:r>
              <a:rPr lang="en-GB" sz="3600" dirty="0" smtClean="0"/>
              <a:t>dapting </a:t>
            </a:r>
            <a:r>
              <a:rPr lang="en-GB" sz="3600" dirty="0"/>
              <a:t>to </a:t>
            </a:r>
            <a:r>
              <a:rPr lang="en-GB" sz="3600" dirty="0" smtClean="0"/>
              <a:t>climate change  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/>
              <a:t>UN </a:t>
            </a:r>
            <a:r>
              <a:rPr lang="en-GB" sz="3600" dirty="0"/>
              <a:t>Sustainable Development </a:t>
            </a:r>
            <a:r>
              <a:rPr lang="en-GB" sz="3600" dirty="0" smtClean="0"/>
              <a:t>Goals</a:t>
            </a:r>
            <a:endParaRPr lang="en-GB" sz="3600" dirty="0"/>
          </a:p>
          <a:p>
            <a:pPr lvl="1">
              <a:buClr>
                <a:schemeClr val="accent6"/>
              </a:buClr>
            </a:pP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1595" y="3101525"/>
            <a:ext cx="455408" cy="45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02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488" y="475488"/>
            <a:ext cx="9534144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Progress to Date</a:t>
            </a:r>
          </a:p>
          <a:p>
            <a:pPr>
              <a:lnSpc>
                <a:spcPts val="4000"/>
              </a:lnSpc>
            </a:pPr>
            <a:r>
              <a:rPr lang="en-US" sz="4000" b="1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2020 Carbon 38% </a:t>
            </a: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Down</a:t>
            </a:r>
            <a:endParaRPr lang="en-US" sz="4000" b="1" dirty="0" smtClean="0">
              <a:solidFill>
                <a:srgbClr val="0770BA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085" flipH="1">
            <a:off x="6894663" y="2047286"/>
            <a:ext cx="953901" cy="125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3118" flipH="1">
            <a:off x="10815824" y="3725758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1099" y="116327"/>
            <a:ext cx="1813647" cy="1799138"/>
          </a:xfrm>
          <a:prstGeom prst="rect">
            <a:avLst/>
          </a:prstGeom>
        </p:spPr>
      </p:pic>
      <p:sp>
        <p:nvSpPr>
          <p:cNvPr id="12" name="Content Placeholder 8"/>
          <p:cNvSpPr txBox="1">
            <a:spLocks/>
          </p:cNvSpPr>
          <p:nvPr/>
        </p:nvSpPr>
        <p:spPr>
          <a:xfrm>
            <a:off x="475488" y="2135065"/>
            <a:ext cx="9219258" cy="365386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Energy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Water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Waste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Transport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People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Bio-Diversity</a:t>
            </a:r>
          </a:p>
          <a:p>
            <a:pPr lvl="1">
              <a:buClr>
                <a:schemeClr val="accent6"/>
              </a:buClr>
            </a:pPr>
            <a:r>
              <a:rPr lang="en-GB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Procurement  </a:t>
            </a: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1673" y="3779158"/>
            <a:ext cx="1813647" cy="17991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8601" y="1980020"/>
            <a:ext cx="1813647" cy="1799138"/>
          </a:xfrm>
          <a:prstGeom prst="rect">
            <a:avLst/>
          </a:prstGeom>
        </p:spPr>
      </p:pic>
      <p:pic>
        <p:nvPicPr>
          <p:cNvPr id="11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085" flipH="1">
            <a:off x="5294466" y="4314444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artoon footprints clipart 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085" flipH="1">
            <a:off x="6456013" y="289577"/>
            <a:ext cx="397424" cy="52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11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488" y="475488"/>
            <a:ext cx="9534144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Climate Change </a:t>
            </a:r>
          </a:p>
        </p:txBody>
      </p:sp>
      <p:pic>
        <p:nvPicPr>
          <p:cNvPr id="4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085" flipH="1">
            <a:off x="5983774" y="215422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3118" flipH="1">
            <a:off x="10815824" y="3725758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1099" y="116327"/>
            <a:ext cx="1813647" cy="1799138"/>
          </a:xfrm>
          <a:prstGeom prst="rect">
            <a:avLst/>
          </a:prstGeom>
        </p:spPr>
      </p:pic>
      <p:sp>
        <p:nvSpPr>
          <p:cNvPr id="12" name="Content Placeholder 8"/>
          <p:cNvSpPr txBox="1">
            <a:spLocks/>
          </p:cNvSpPr>
          <p:nvPr/>
        </p:nvSpPr>
        <p:spPr>
          <a:xfrm>
            <a:off x="475488" y="1980020"/>
            <a:ext cx="9534144" cy="463064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chemeClr val="accent6"/>
              </a:buClr>
              <a:buNone/>
            </a:pP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buClr>
                <a:schemeClr val="accent6"/>
              </a:buClr>
            </a:pPr>
            <a:r>
              <a:rPr lang="en-GB" sz="3200" dirty="0" smtClean="0"/>
              <a:t>The Lancet – UN - WHO climate </a:t>
            </a:r>
            <a:r>
              <a:rPr lang="en-GB" sz="3200" dirty="0"/>
              <a:t>change is the “biggest global health threat of the 21</a:t>
            </a:r>
            <a:r>
              <a:rPr lang="en-GB" sz="3200" baseline="30000" dirty="0"/>
              <a:t>st</a:t>
            </a:r>
            <a:r>
              <a:rPr lang="en-GB" sz="3200" dirty="0"/>
              <a:t> Century” </a:t>
            </a:r>
          </a:p>
          <a:p>
            <a:pPr lvl="1">
              <a:buClr>
                <a:schemeClr val="accent6"/>
              </a:buClr>
            </a:pPr>
            <a:r>
              <a:rPr lang="en-GB" sz="3200" dirty="0" smtClean="0"/>
              <a:t>Impacts </a:t>
            </a:r>
            <a:r>
              <a:rPr lang="en-GB" sz="3200" dirty="0"/>
              <a:t>on people’s lives and human health are already evident </a:t>
            </a:r>
            <a:endParaRPr lang="en-GB" sz="3200" dirty="0" smtClean="0"/>
          </a:p>
          <a:p>
            <a:pPr lvl="1">
              <a:buClr>
                <a:schemeClr val="accent6"/>
              </a:buClr>
            </a:pPr>
            <a:r>
              <a:rPr lang="en-GB" sz="3200" dirty="0"/>
              <a:t>E</a:t>
            </a:r>
            <a:r>
              <a:rPr lang="en-GB" sz="3200" dirty="0" smtClean="0"/>
              <a:t>xtreme </a:t>
            </a:r>
            <a:r>
              <a:rPr lang="en-GB" sz="3200" dirty="0"/>
              <a:t>periods of weather coupled with more frequent, intense weather events. </a:t>
            </a:r>
            <a:endParaRPr lang="en-GB" sz="3200" dirty="0" smtClean="0"/>
          </a:p>
          <a:p>
            <a:pPr lvl="1">
              <a:buClr>
                <a:schemeClr val="accent6"/>
              </a:buClr>
            </a:pPr>
            <a:r>
              <a:rPr lang="en-GB" sz="3200" dirty="0" smtClean="0"/>
              <a:t>The </a:t>
            </a:r>
            <a:r>
              <a:rPr lang="en-GB" sz="3200" dirty="0"/>
              <a:t>environment is changing, that change is accelerating, and this has direct and immediate consequences for our patients, the public and the NHS.  </a:t>
            </a:r>
          </a:p>
          <a:p>
            <a:pPr lvl="1">
              <a:buClr>
                <a:schemeClr val="accent6"/>
              </a:buClr>
            </a:pPr>
            <a:r>
              <a:rPr lang="en-GB" sz="3200" dirty="0" smtClean="0"/>
              <a:t>The </a:t>
            </a:r>
            <a:r>
              <a:rPr lang="en-GB" sz="3200" dirty="0"/>
              <a:t>devastating impacts of COVID-19 and other emerging infectious diseases – of which climate change and species exploitation are major drivers – could prove to be just the tip of the iceberg if we continue on our current unsustainable path!</a:t>
            </a:r>
          </a:p>
        </p:txBody>
      </p:sp>
    </p:spTree>
    <p:extLst>
      <p:ext uri="{BB962C8B-B14F-4D97-AF65-F5344CB8AC3E}">
        <p14:creationId xmlns:p14="http://schemas.microsoft.com/office/powerpoint/2010/main" val="377002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488" y="475488"/>
            <a:ext cx="9534144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Questions </a:t>
            </a:r>
            <a:r>
              <a:rPr lang="en-US" sz="4000" b="1" dirty="0" smtClean="0">
                <a:solidFill>
                  <a:srgbClr val="0770BA"/>
                </a:solidFill>
                <a:latin typeface="Arial" charset="0"/>
                <a:ea typeface="Arial" charset="0"/>
                <a:cs typeface="Arial" charset="0"/>
              </a:rPr>
              <a:t>????</a:t>
            </a:r>
            <a:endParaRPr lang="en-US" sz="4000" b="1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4000"/>
              </a:lnSpc>
            </a:pPr>
            <a:r>
              <a:rPr lang="en-US" sz="4000" b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4000" b="1" dirty="0" smtClean="0">
              <a:solidFill>
                <a:srgbClr val="0770BA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8085" flipH="1">
            <a:off x="5983774" y="215422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3118" flipH="1">
            <a:off x="10185536" y="2920494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1099" y="116327"/>
            <a:ext cx="1813647" cy="179913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23974" y="2067791"/>
            <a:ext cx="91856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endParaRPr lang="en-US" sz="3600" dirty="0" smtClean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2400"/>
              </a:lnSpc>
            </a:pPr>
            <a:endParaRPr lang="en-US" sz="36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  <a:p>
            <a:pPr algn="ctr">
              <a:lnSpc>
                <a:spcPts val="2400"/>
              </a:lnSpc>
            </a:pPr>
            <a:r>
              <a:rPr lang="en-US" sz="3600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Chris Carlsen Environmental Manager</a:t>
            </a:r>
          </a:p>
          <a:p>
            <a:pPr algn="ctr">
              <a:lnSpc>
                <a:spcPts val="2400"/>
              </a:lnSpc>
            </a:pPr>
            <a:endParaRPr lang="en-US" sz="3600" dirty="0" smtClean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  <a:p>
            <a:pPr algn="ctr">
              <a:lnSpc>
                <a:spcPts val="2400"/>
              </a:lnSpc>
            </a:pPr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Chris.Carlsen@lancashirecare.nhs.uk</a:t>
            </a:r>
            <a:endParaRPr lang="en-US" dirty="0" smtClean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2400"/>
              </a:lnSpc>
            </a:pPr>
            <a:r>
              <a:rPr lang="en-US" sz="3600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36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1497" y="4329014"/>
            <a:ext cx="1813647" cy="17991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88" y="3581262"/>
            <a:ext cx="1813647" cy="1799138"/>
          </a:xfrm>
          <a:prstGeom prst="rect">
            <a:avLst/>
          </a:prstGeom>
        </p:spPr>
      </p:pic>
      <p:pic>
        <p:nvPicPr>
          <p:cNvPr id="11" name="Picture 2" descr="Cartoon footprints clipart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3118" flipH="1">
            <a:off x="4149706" y="4447915"/>
            <a:ext cx="916949" cy="12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98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308</Words>
  <Application>Microsoft Office PowerPoint</Application>
  <PresentationFormat>Widescreen</PresentationFormat>
  <Paragraphs>64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Lancashire Care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Leigh (HSIS)</dc:creator>
  <cp:lastModifiedBy>Nickson Gabrielle (LCFT)</cp:lastModifiedBy>
  <cp:revision>25</cp:revision>
  <dcterms:created xsi:type="dcterms:W3CDTF">2021-01-19T15:51:10Z</dcterms:created>
  <dcterms:modified xsi:type="dcterms:W3CDTF">2021-07-21T10:08:06Z</dcterms:modified>
</cp:coreProperties>
</file>